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57" r:id="rId3"/>
    <p:sldId id="290" r:id="rId4"/>
    <p:sldId id="296" r:id="rId5"/>
    <p:sldId id="297" r:id="rId6"/>
    <p:sldId id="298" r:id="rId7"/>
    <p:sldId id="299" r:id="rId8"/>
    <p:sldId id="300" r:id="rId9"/>
    <p:sldId id="302" r:id="rId10"/>
    <p:sldId id="304" r:id="rId11"/>
    <p:sldId id="303" r:id="rId12"/>
    <p:sldId id="274" r:id="rId13"/>
    <p:sldId id="291" r:id="rId14"/>
    <p:sldId id="275" r:id="rId15"/>
    <p:sldId id="258" r:id="rId16"/>
    <p:sldId id="283" r:id="rId17"/>
    <p:sldId id="262" r:id="rId18"/>
    <p:sldId id="263" r:id="rId19"/>
    <p:sldId id="264" r:id="rId20"/>
    <p:sldId id="265" r:id="rId21"/>
    <p:sldId id="266" r:id="rId22"/>
    <p:sldId id="267" r:id="rId23"/>
    <p:sldId id="268" r:id="rId24"/>
    <p:sldId id="294" r:id="rId25"/>
    <p:sldId id="289" r:id="rId26"/>
    <p:sldId id="292" r:id="rId27"/>
    <p:sldId id="293" r:id="rId28"/>
    <p:sldId id="295" r:id="rId29"/>
    <p:sldId id="276" r:id="rId30"/>
    <p:sldId id="277" r:id="rId31"/>
    <p:sldId id="259" r:id="rId32"/>
    <p:sldId id="280" r:id="rId33"/>
    <p:sldId id="281" r:id="rId34"/>
    <p:sldId id="288" r:id="rId35"/>
    <p:sldId id="269" r:id="rId36"/>
    <p:sldId id="278" r:id="rId37"/>
    <p:sldId id="286" r:id="rId38"/>
    <p:sldId id="279" r:id="rId39"/>
    <p:sldId id="260" r:id="rId40"/>
    <p:sldId id="270" r:id="rId41"/>
    <p:sldId id="282" r:id="rId42"/>
    <p:sldId id="271" r:id="rId43"/>
    <p:sldId id="272" r:id="rId44"/>
    <p:sldId id="261" r:id="rId45"/>
    <p:sldId id="284" r:id="rId46"/>
    <p:sldId id="285" r:id="rId47"/>
    <p:sldId id="273" r:id="rId48"/>
    <p:sldId id="28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96"/>
            <p14:sldId id="297"/>
            <p14:sldId id="298"/>
            <p14:sldId id="299"/>
            <p14:sldId id="300"/>
            <p14:sldId id="302"/>
            <p14:sldId id="304"/>
            <p14:sldId id="303"/>
            <p14:sldId id="274"/>
            <p14:sldId id="291"/>
            <p14:sldId id="275"/>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 id="260"/>
            <p14:sldId id="270"/>
            <p14:sldId id="282"/>
            <p14:sldId id="271"/>
            <p14:sldId id="272"/>
            <p14:sldId id="261"/>
            <p14:sldId id="284"/>
            <p14:sldId id="285"/>
            <p14:sldId id="273"/>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1" autoAdjust="0"/>
    <p:restoredTop sz="81434" autoAdjust="0"/>
  </p:normalViewPr>
  <p:slideViewPr>
    <p:cSldViewPr snapToGrid="0">
      <p:cViewPr varScale="1">
        <p:scale>
          <a:sx n="111" d="100"/>
          <a:sy n="111" d="100"/>
        </p:scale>
        <p:origin x="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2024-05-13 (</a:t>
            </a:r>
            <a:r>
              <a:rPr lang="en-US" dirty="0" err="1"/>
              <a:t>amy</a:t>
            </a:r>
            <a:r>
              <a:rPr lang="en-US" dirty="0"/>
              <a:t>): </a:t>
            </a:r>
          </a:p>
          <a:p>
            <a:pPr marL="171450" indent="-171450">
              <a:buFont typeface="Arial" panose="020B0604020202020204" pitchFamily="34" charset="0"/>
              <a:buChar char="•"/>
            </a:pPr>
            <a:r>
              <a:rPr lang="en-US" dirty="0"/>
              <a:t>Idea One: omg the whole world is finally as excited as we are to generate basket stuff.</a:t>
            </a:r>
          </a:p>
          <a:p>
            <a:pPr marL="171450" indent="-171450">
              <a:buFont typeface="Arial" panose="020B0604020202020204" pitchFamily="34" charset="0"/>
              <a:buChar char="•"/>
            </a:pPr>
            <a:r>
              <a:rPr lang="en-US" dirty="0"/>
              <a:t>Idea Two: We are so excited by LLMs that we are trying to work it into the ES paradigm, LLM Sebastian and Julian.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35</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2024-05-13 (</a:t>
            </a:r>
            <a:r>
              <a:rPr lang="en-US" dirty="0" err="1"/>
              <a:t>amy</a:t>
            </a:r>
            <a:r>
              <a:rPr lang="en-US" dirty="0"/>
              <a:t>): </a:t>
            </a:r>
          </a:p>
          <a:p>
            <a:pPr marL="171450" indent="-171450">
              <a:buFont typeface="Arial" panose="020B0604020202020204" pitchFamily="34" charset="0"/>
              <a:buChar char="•"/>
            </a:pPr>
            <a:r>
              <a:rPr lang="en-US" dirty="0"/>
              <a:t>Idea One: omg the whole world is finally as excited as we are to generate basket stuff.</a:t>
            </a:r>
          </a:p>
          <a:p>
            <a:pPr marL="171450" indent="-171450">
              <a:buFont typeface="Arial" panose="020B0604020202020204" pitchFamily="34" charset="0"/>
              <a:buChar char="•"/>
            </a:pPr>
            <a:r>
              <a:rPr lang="en-US" dirty="0"/>
              <a:t>Idea Two: We are so excited by LLMs that we are trying to work it into the ES paradigm, LLM Sebastian and Julian.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2024-05-13 (</a:t>
            </a:r>
            <a:r>
              <a:rPr lang="en-US" dirty="0" err="1"/>
              <a:t>amy</a:t>
            </a:r>
            <a:r>
              <a:rPr lang="en-US" dirty="0"/>
              <a:t>): </a:t>
            </a:r>
          </a:p>
          <a:p>
            <a:pPr marL="171450" indent="-171450">
              <a:buFont typeface="Arial" panose="020B0604020202020204" pitchFamily="34" charset="0"/>
              <a:buChar char="•"/>
            </a:pPr>
            <a:r>
              <a:rPr lang="en-US" dirty="0"/>
              <a:t>Idea One: omg the whole world is finally as excited as we are to generate basket stuff.</a:t>
            </a:r>
          </a:p>
          <a:p>
            <a:pPr marL="171450" indent="-171450">
              <a:buFont typeface="Arial" panose="020B0604020202020204" pitchFamily="34" charset="0"/>
              <a:buChar char="•"/>
            </a:pPr>
            <a:r>
              <a:rPr lang="en-US" dirty="0"/>
              <a:t>Idea Two: We are so excited by LLMs that we are trying to work it into the ES paradigm, LLM Sebastian and Julian.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2024-05-13 (</a:t>
            </a:r>
            <a:r>
              <a:rPr lang="en-US" dirty="0" err="1"/>
              <a:t>amy</a:t>
            </a:r>
            <a:r>
              <a:rPr lang="en-US" dirty="0"/>
              <a:t>): </a:t>
            </a:r>
          </a:p>
          <a:p>
            <a:pPr marL="171450" indent="-171450">
              <a:buFont typeface="Arial" panose="020B0604020202020204" pitchFamily="34" charset="0"/>
              <a:buChar char="•"/>
            </a:pPr>
            <a:r>
              <a:rPr lang="en-US" dirty="0"/>
              <a:t>Idea One: omg the whole world is finally as excited as we are to generate basket stuff.</a:t>
            </a:r>
          </a:p>
          <a:p>
            <a:pPr marL="171450" indent="-171450">
              <a:buFont typeface="Arial" panose="020B0604020202020204" pitchFamily="34" charset="0"/>
              <a:buChar char="•"/>
            </a:pPr>
            <a:r>
              <a:rPr lang="en-US" dirty="0"/>
              <a:t>Idea Two: We are so excited by LLMs that we are trying to work it into the ES paradigm, LLM Sebastian and Julian.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2024-05-13 (</a:t>
            </a:r>
            <a:r>
              <a:rPr lang="en-US" dirty="0" err="1"/>
              <a:t>amy</a:t>
            </a:r>
            <a:r>
              <a:rPr lang="en-US" dirty="0"/>
              <a:t>): </a:t>
            </a:r>
          </a:p>
          <a:p>
            <a:pPr marL="171450" indent="-171450">
              <a:buFont typeface="Arial" panose="020B0604020202020204" pitchFamily="34" charset="0"/>
              <a:buChar char="•"/>
            </a:pPr>
            <a:r>
              <a:rPr lang="en-US" dirty="0"/>
              <a:t>Idea One: omg the whole world is finally as excited as we are to generate basket stuff.</a:t>
            </a:r>
          </a:p>
          <a:p>
            <a:pPr marL="171450" indent="-171450">
              <a:buFont typeface="Arial" panose="020B0604020202020204" pitchFamily="34" charset="0"/>
              <a:buChar char="•"/>
            </a:pPr>
            <a:r>
              <a:rPr lang="en-US" dirty="0"/>
              <a:t>Idea Two: We are so excited by LLMs that we are trying to work it into the ES paradigm, LLM Sebastian and Julian.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2024-05-13 (</a:t>
            </a:r>
            <a:r>
              <a:rPr lang="en-US" dirty="0" err="1"/>
              <a:t>amy</a:t>
            </a:r>
            <a:r>
              <a:rPr lang="en-US" dirty="0"/>
              <a:t>): </a:t>
            </a:r>
          </a:p>
          <a:p>
            <a:pPr marL="628650" lvl="1" indent="-171450">
              <a:buFont typeface="Arial" panose="020B0604020202020204" pitchFamily="34" charset="0"/>
              <a:buChar char="•"/>
            </a:pPr>
            <a:r>
              <a:rPr lang="en-US" dirty="0"/>
              <a:t>Remove Introduction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2024-05-13 (</a:t>
            </a:r>
            <a:r>
              <a:rPr lang="en-US" dirty="0" err="1"/>
              <a:t>amy</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put this square over the text in an attempt to try to iron out the prospective in the slides that come before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a:t>
            </a:r>
            <a:r>
              <a:rPr lang="en-US" sz="1800" b="1" i="0" dirty="0">
                <a:solidFill>
                  <a:srgbClr val="000000"/>
                </a:solidFill>
                <a:effectLst/>
                <a:latin typeface="LinLibertineT"/>
              </a:rPr>
              <a:t>videos</a:t>
            </a:r>
            <a:r>
              <a:rPr lang="en-US" sz="1800" b="0" i="0" dirty="0">
                <a:solidFill>
                  <a:srgbClr val="000000"/>
                </a:solidFill>
                <a:effectLst/>
                <a:latin typeface="LinLibertineT"/>
              </a:rPr>
              <a:t>? idk</a:t>
            </a:r>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p>
          <a:p>
            <a:endParaRPr lang="en-US" dirty="0"/>
          </a:p>
          <a:p>
            <a:r>
              <a:rPr lang="en-US" dirty="0"/>
              <a:t>(The objective of the competition is to generate PCG levels using prompts)!</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1712960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5/13/24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5/13/24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22.png"/><Relationship Id="rId5" Type="http://schemas.openxmlformats.org/officeDocument/2006/relationships/diagramData" Target="../diagrams/data2.xml"/><Relationship Id="rId10" Type="http://schemas.openxmlformats.org/officeDocument/2006/relationships/image" Target="../media/image21.png"/><Relationship Id="rId4" Type="http://schemas.openxmlformats.org/officeDocument/2006/relationships/image" Target="../media/image2.pn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23.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diagramDrawing" Target="../diagrams/drawing9.xml"/><Relationship Id="rId5" Type="http://schemas.openxmlformats.org/officeDocument/2006/relationships/image" Target="../media/image27.png"/><Relationship Id="rId10" Type="http://schemas.openxmlformats.org/officeDocument/2006/relationships/diagramColors" Target="../diagrams/colors9.xml"/><Relationship Id="rId4" Type="http://schemas.openxmlformats.org/officeDocument/2006/relationships/image" Target="../media/image26.png"/><Relationship Id="rId9"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43.gif"/><Relationship Id="rId4" Type="http://schemas.openxmlformats.org/officeDocument/2006/relationships/image" Target="../media/image12.jpeg"/><Relationship Id="rId9" Type="http://schemas.openxmlformats.org/officeDocument/2006/relationships/image" Target="../media/image16.jp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A7BA-ED1B-CEB6-A6D6-825ED53110EA}"/>
              </a:ext>
            </a:extLst>
          </p:cNvPr>
          <p:cNvSpPr>
            <a:spLocks noGrp="1"/>
          </p:cNvSpPr>
          <p:nvPr>
            <p:ph type="title"/>
          </p:nvPr>
        </p:nvSpPr>
        <p:spPr/>
        <p:txBody>
          <a:bodyPr/>
          <a:lstStyle/>
          <a:p>
            <a:r>
              <a:rPr lang="en-US" dirty="0"/>
              <a:t>Replication Results</a:t>
            </a:r>
          </a:p>
        </p:txBody>
      </p:sp>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9983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A7BA-ED1B-CEB6-A6D6-825ED53110EA}"/>
              </a:ext>
            </a:extLst>
          </p:cNvPr>
          <p:cNvSpPr>
            <a:spLocks noGrp="1"/>
          </p:cNvSpPr>
          <p:nvPr>
            <p:ph type="title"/>
          </p:nvPr>
        </p:nvSpPr>
        <p:spPr/>
        <p:txBody>
          <a:bodyPr/>
          <a:lstStyle/>
          <a:p>
            <a:r>
              <a:rPr lang="en-US" dirty="0"/>
              <a:t>Generalization Experiment</a:t>
            </a:r>
          </a:p>
        </p:txBody>
      </p:sp>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0934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
        <p:nvSpPr>
          <p:cNvPr id="4" name="Rectangle 3">
            <a:extLst>
              <a:ext uri="{FF2B5EF4-FFF2-40B4-BE49-F238E27FC236}">
                <a16:creationId xmlns:a16="http://schemas.microsoft.com/office/drawing/2014/main" id="{DA2A85E8-8670-1DA4-5E17-D44E36DE0971}"/>
              </a:ext>
            </a:extLst>
          </p:cNvPr>
          <p:cNvSpPr/>
          <p:nvPr/>
        </p:nvSpPr>
        <p:spPr>
          <a:xfrm>
            <a:off x="416689" y="365125"/>
            <a:ext cx="10729731" cy="5991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71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 </a:t>
            </a:r>
          </a:p>
          <a:p>
            <a:pPr lvl="1"/>
            <a:r>
              <a:rPr lang="en-US" dirty="0">
                <a:latin typeface="Bahnschrift SemiBold Condensed" panose="020B0502040204020203" pitchFamily="34" charset="0"/>
              </a:rPr>
              <a:t>Evolving prompts</a:t>
            </a:r>
          </a:p>
          <a:p>
            <a:pPr lvl="2"/>
            <a:r>
              <a:rPr lang="en-US" dirty="0">
                <a:latin typeface="Bahnschrift SemiBold Condensed" panose="020B0502040204020203" pitchFamily="34" charset="0"/>
              </a:rPr>
              <a:t> left for the future works because couldn’t be done efficiently in the current competition setting</a:t>
            </a:r>
          </a:p>
        </p:txBody>
      </p:sp>
      <p:sp>
        <p:nvSpPr>
          <p:cNvPr id="4" name="Rectangle 3">
            <a:extLst>
              <a:ext uri="{FF2B5EF4-FFF2-40B4-BE49-F238E27FC236}">
                <a16:creationId xmlns:a16="http://schemas.microsoft.com/office/drawing/2014/main" id="{6DB89C27-4F52-65C8-CAC2-E89CBB7B804B}"/>
              </a:ext>
            </a:extLst>
          </p:cNvPr>
          <p:cNvSpPr/>
          <p:nvPr/>
        </p:nvSpPr>
        <p:spPr>
          <a:xfrm>
            <a:off x="1458410" y="3194614"/>
            <a:ext cx="9688010" cy="8102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1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err="1">
                <a:latin typeface="Bahnschrift SemiBold Condensed" panose="020B0502040204020203" pitchFamily="34" charset="0"/>
              </a:rPr>
              <a:t>ChatGPT</a:t>
            </a:r>
            <a:r>
              <a:rPr lang="en-US" dirty="0">
                <a:latin typeface="Bahnschrift SemiBold Condensed" panose="020B0502040204020203" pitchFamily="34" charset="0"/>
              </a:rPr>
              <a: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184401"/>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185698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5"/>
            <a:ext cx="665480" cy="1909740"/>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err="1">
                <a:latin typeface="Bahnschrift SemiBold Condensed" panose="020B0502040204020203" pitchFamily="34" charset="0"/>
              </a:rPr>
              <a:t>MusicGen</a:t>
            </a:r>
            <a:r>
              <a:rPr lang="en-US" dirty="0">
                <a:latin typeface="Bahnschrift SemiBold Condensed" panose="020B0502040204020203" pitchFamily="34" charset="0"/>
              </a:rPr>
              <a:t> </a:t>
            </a:r>
          </a:p>
          <a:p>
            <a:pPr lvl="1"/>
            <a:r>
              <a:rPr lang="en-US" dirty="0" err="1">
                <a:latin typeface="Bahnschrift SemiBold Condensed" panose="020B0502040204020203" pitchFamily="34" charset="0"/>
              </a:rPr>
              <a:t>OpenAI</a:t>
            </a:r>
            <a:r>
              <a:rPr lang="en-US" dirty="0">
                <a:latin typeface="Bahnschrift SemiBold Condensed" panose="020B0502040204020203" pitchFamily="34" charset="0"/>
              </a:rPr>
              <a:t> Codex</a:t>
            </a:r>
          </a:p>
          <a:p>
            <a:pPr lvl="1"/>
            <a:r>
              <a:rPr lang="en-US" dirty="0">
                <a:latin typeface="Bahnschrift SemiBold Condensed" panose="020B0502040204020203" pitchFamily="34" charset="0"/>
              </a:rPr>
              <a:t>Deep Dream</a:t>
            </a:r>
          </a:p>
          <a:p>
            <a:pPr lvl="1"/>
            <a:r>
              <a:rPr lang="en-US" dirty="0">
                <a:latin typeface="Bahnschrift SemiBold Condensed" panose="020B0502040204020203" pitchFamily="34" charset="0"/>
              </a:rPr>
              <a:t>Stable Diffusion</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Show Several Examples of How Humans Control the Output of Some of these Models</a:t>
            </a:r>
          </a:p>
          <a:p>
            <a:pPr lvl="1"/>
            <a:r>
              <a:rPr lang="en-US" dirty="0">
                <a:latin typeface="Bahnschrift SemiBold Condensed" panose="020B0502040204020203" pitchFamily="34" charset="0"/>
              </a:rPr>
              <a:t>We as humans get to control the output that we generate with natural language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227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We can generate levels with natural language text as a prompt. </a:t>
            </a:r>
            <a:r>
              <a:rPr lang="en-US" dirty="0" err="1">
                <a:latin typeface="Bahnschrift SemiBold Condensed" panose="020B0502040204020203" pitchFamily="34" charset="0"/>
              </a:rPr>
              <a:t>MarioGPT</a:t>
            </a:r>
            <a:r>
              <a:rPr lang="en-US" dirty="0">
                <a:latin typeface="Bahnschrift SemiBold Condensed" panose="020B0502040204020203" pitchFamily="34" charset="0"/>
              </a:rPr>
              <a:t> works.</a:t>
            </a:r>
          </a:p>
          <a:p>
            <a:pPr lvl="1"/>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3525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2867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a:p>
            <a:pPr lvl="2"/>
            <a:r>
              <a:rPr lang="en-US" dirty="0">
                <a:latin typeface="Bahnschrift SemiBold Condensed" panose="020B0502040204020203" pitchFamily="34" charset="0"/>
              </a:rPr>
              <a:t>Prompt engineering</a:t>
            </a:r>
          </a:p>
          <a:p>
            <a:pPr lvl="3"/>
            <a:r>
              <a:rPr lang="en-US" dirty="0">
                <a:latin typeface="Bahnschrift SemiBold Condensed" panose="020B0502040204020203" pitchFamily="34" charset="0"/>
              </a:rPr>
              <a:t>Chain of thought </a:t>
            </a:r>
          </a:p>
          <a:p>
            <a:pPr lvl="3"/>
            <a:r>
              <a:rPr lang="en-US" dirty="0">
                <a:latin typeface="Bahnschrift SemiBold Condensed" panose="020B0502040204020203" pitchFamily="34" charset="0"/>
              </a:rPr>
              <a:t>Self consistency </a:t>
            </a:r>
          </a:p>
          <a:p>
            <a:pPr lvl="3"/>
            <a:r>
              <a:rPr lang="en-US" dirty="0">
                <a:latin typeface="Bahnschrift SemiBold Condensed" panose="020B0502040204020203" pitchFamily="34" charset="0"/>
              </a:rPr>
              <a:t>Generated knowledge </a:t>
            </a:r>
          </a:p>
          <a:p>
            <a:pPr lvl="2"/>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Give us a task to focus</a:t>
            </a:r>
          </a:p>
          <a:p>
            <a:pPr lvl="1"/>
            <a:r>
              <a:rPr lang="en-US" dirty="0">
                <a:latin typeface="Bahnschrift SemiBold Condensed" panose="020B0502040204020203" pitchFamily="34" charset="0"/>
              </a:rPr>
              <a:t>Rank our prompts by their performance on the task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42250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2379-8357-4933-A7C9-E41415228CD4}"/>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73F19AA-8450-D836-0CC7-D1F99CE55691}"/>
              </a:ext>
            </a:extLst>
          </p:cNvPr>
          <p:cNvSpPr>
            <a:spLocks noGrp="1"/>
          </p:cNvSpPr>
          <p:nvPr>
            <p:ph idx="1"/>
          </p:nvPr>
        </p:nvSpPr>
        <p:spPr>
          <a:xfrm>
            <a:off x="838200" y="1825625"/>
            <a:ext cx="4000018" cy="4351338"/>
          </a:xfrm>
        </p:spPr>
        <p:txBody>
          <a:body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Investigated prompting techniques to design a prompt</a:t>
            </a:r>
          </a:p>
          <a:p>
            <a:pPr lvl="2"/>
            <a:r>
              <a:rPr lang="en-US" dirty="0">
                <a:latin typeface="Bahnschrift SemiBold Condensed" panose="020B0502040204020203" pitchFamily="34" charset="0"/>
              </a:rPr>
              <a:t>Chain of thought, self consistency, knowledge generation</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6096000" y="334695"/>
            <a:ext cx="5837499" cy="6305940"/>
          </a:xfrm>
          <a:prstGeom prst="rect">
            <a:avLst/>
          </a:prstGeom>
        </p:spPr>
      </p:pic>
    </p:spTree>
    <p:extLst>
      <p:ext uri="{BB962C8B-B14F-4D97-AF65-F5344CB8AC3E}">
        <p14:creationId xmlns:p14="http://schemas.microsoft.com/office/powerpoint/2010/main" val="127034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A7BA-ED1B-CEB6-A6D6-825ED53110EA}"/>
              </a:ext>
            </a:extLst>
          </p:cNvPr>
          <p:cNvSpPr>
            <a:spLocks noGrp="1"/>
          </p:cNvSpPr>
          <p:nvPr>
            <p:ph type="title"/>
          </p:nvPr>
        </p:nvSpPr>
        <p:spPr/>
        <p:txBody>
          <a:bodyPr/>
          <a:lstStyle/>
          <a:p>
            <a:r>
              <a:rPr lang="en-US" dirty="0"/>
              <a:t>Replication Experiment</a:t>
            </a:r>
          </a:p>
        </p:txBody>
      </p:sp>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39676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8939</TotalTime>
  <Words>4703</Words>
  <Application>Microsoft Macintosh PowerPoint</Application>
  <PresentationFormat>Widescreen</PresentationFormat>
  <Paragraphs>460</Paragraphs>
  <Slides>48</Slides>
  <Notes>30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ChatGPT is Popular</vt:lpstr>
      <vt:lpstr>Generative Models are hot.</vt:lpstr>
      <vt:lpstr>Why Wouldn’t They Be: Give Users Control Over Content</vt:lpstr>
      <vt:lpstr>LLMS to Generate Levels</vt:lpstr>
      <vt:lpstr>ChatGPT4PCG Competition 2023</vt:lpstr>
      <vt:lpstr>1st ChatGPT4PCG Competition 2023</vt:lpstr>
      <vt:lpstr>Motivation</vt:lpstr>
      <vt:lpstr>Replication Experiment</vt:lpstr>
      <vt:lpstr>Replication Results</vt:lpstr>
      <vt:lpstr>Generalization Experiment</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Amy Hoover</cp:lastModifiedBy>
  <cp:revision>34</cp:revision>
  <dcterms:created xsi:type="dcterms:W3CDTF">2024-05-07T15:35:29Z</dcterms:created>
  <dcterms:modified xsi:type="dcterms:W3CDTF">2024-05-13T21:01:32Z</dcterms:modified>
</cp:coreProperties>
</file>